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31" r:id="rId2"/>
    <p:sldId id="433" r:id="rId3"/>
    <p:sldId id="426" r:id="rId4"/>
    <p:sldId id="427" r:id="rId5"/>
    <p:sldId id="429" r:id="rId6"/>
    <p:sldId id="428" r:id="rId7"/>
    <p:sldId id="430" r:id="rId8"/>
    <p:sldId id="432" r:id="rId9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FCFC7C-1548-4B16-ABC5-7082E08130C0}" v="85" dt="2026-02-11T08:50:09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01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emblay-Levesque, Lc" userId="7ecf09e2-ede2-4bee-acaf-8d7f758face1" providerId="ADAL" clId="{C447C653-14F3-4C21-8F4C-3DF9E36CD52B}"/>
    <pc:docChg chg="undo custSel addSld modSld">
      <pc:chgData name="Tremblay-Levesque, Lc" userId="7ecf09e2-ede2-4bee-acaf-8d7f758face1" providerId="ADAL" clId="{C447C653-14F3-4C21-8F4C-3DF9E36CD52B}" dt="2026-02-11T08:50:09.175" v="151" actId="20577"/>
      <pc:docMkLst>
        <pc:docMk/>
      </pc:docMkLst>
      <pc:sldChg chg="modSp mod modAnim">
        <pc:chgData name="Tremblay-Levesque, Lc" userId="7ecf09e2-ede2-4bee-acaf-8d7f758face1" providerId="ADAL" clId="{C447C653-14F3-4C21-8F4C-3DF9E36CD52B}" dt="2026-02-11T08:18:20.224" v="26"/>
        <pc:sldMkLst>
          <pc:docMk/>
          <pc:sldMk cId="395944437" sldId="426"/>
        </pc:sldMkLst>
        <pc:spChg chg="mod">
          <ac:chgData name="Tremblay-Levesque, Lc" userId="7ecf09e2-ede2-4bee-acaf-8d7f758face1" providerId="ADAL" clId="{C447C653-14F3-4C21-8F4C-3DF9E36CD52B}" dt="2026-01-27T06:56:51.369" v="13" actId="12"/>
          <ac:spMkLst>
            <pc:docMk/>
            <pc:sldMk cId="395944437" sldId="426"/>
            <ac:spMk id="8" creationId="{DC795669-4644-40E7-7019-6D58CDFCEEFC}"/>
          </ac:spMkLst>
        </pc:spChg>
      </pc:sldChg>
      <pc:sldChg chg="modSp mod modAnim">
        <pc:chgData name="Tremblay-Levesque, Lc" userId="7ecf09e2-ede2-4bee-acaf-8d7f758face1" providerId="ADAL" clId="{C447C653-14F3-4C21-8F4C-3DF9E36CD52B}" dt="2026-02-11T08:18:42.898" v="31"/>
        <pc:sldMkLst>
          <pc:docMk/>
          <pc:sldMk cId="228829066" sldId="427"/>
        </pc:sldMkLst>
        <pc:spChg chg="mod">
          <ac:chgData name="Tremblay-Levesque, Lc" userId="7ecf09e2-ede2-4bee-acaf-8d7f758face1" providerId="ADAL" clId="{C447C653-14F3-4C21-8F4C-3DF9E36CD52B}" dt="2026-01-27T06:57:11.561" v="15" actId="11"/>
          <ac:spMkLst>
            <pc:docMk/>
            <pc:sldMk cId="228829066" sldId="427"/>
            <ac:spMk id="8" creationId="{4FF6889E-A2D7-C68F-07F2-2894D12AA4CC}"/>
          </ac:spMkLst>
        </pc:spChg>
      </pc:sldChg>
      <pc:sldChg chg="modSp mod modAnim">
        <pc:chgData name="Tremblay-Levesque, Lc" userId="7ecf09e2-ede2-4bee-acaf-8d7f758face1" providerId="ADAL" clId="{C447C653-14F3-4C21-8F4C-3DF9E36CD52B}" dt="2026-02-11T08:22:33.285" v="85" actId="20577"/>
        <pc:sldMkLst>
          <pc:docMk/>
          <pc:sldMk cId="1190455874" sldId="428"/>
        </pc:sldMkLst>
        <pc:spChg chg="mod">
          <ac:chgData name="Tremblay-Levesque, Lc" userId="7ecf09e2-ede2-4bee-acaf-8d7f758face1" providerId="ADAL" clId="{C447C653-14F3-4C21-8F4C-3DF9E36CD52B}" dt="2026-02-11T08:22:33.285" v="85" actId="20577"/>
          <ac:spMkLst>
            <pc:docMk/>
            <pc:sldMk cId="1190455874" sldId="428"/>
            <ac:spMk id="4" creationId="{16AB380F-C5BA-7DA0-E148-54379E9EEBC4}"/>
          </ac:spMkLst>
        </pc:spChg>
        <pc:spChg chg="mod">
          <ac:chgData name="Tremblay-Levesque, Lc" userId="7ecf09e2-ede2-4bee-acaf-8d7f758face1" providerId="ADAL" clId="{C447C653-14F3-4C21-8F4C-3DF9E36CD52B}" dt="2026-01-27T06:57:47.809" v="19" actId="11"/>
          <ac:spMkLst>
            <pc:docMk/>
            <pc:sldMk cId="1190455874" sldId="428"/>
            <ac:spMk id="8" creationId="{ADC0E49A-90B9-ED66-9033-96D213A0B2A1}"/>
          </ac:spMkLst>
        </pc:spChg>
      </pc:sldChg>
      <pc:sldChg chg="modSp mod modAnim">
        <pc:chgData name="Tremblay-Levesque, Lc" userId="7ecf09e2-ede2-4bee-acaf-8d7f758face1" providerId="ADAL" clId="{C447C653-14F3-4C21-8F4C-3DF9E36CD52B}" dt="2026-02-11T08:19:03.445" v="35"/>
        <pc:sldMkLst>
          <pc:docMk/>
          <pc:sldMk cId="1953564398" sldId="429"/>
        </pc:sldMkLst>
        <pc:spChg chg="mod">
          <ac:chgData name="Tremblay-Levesque, Lc" userId="7ecf09e2-ede2-4bee-acaf-8d7f758face1" providerId="ADAL" clId="{C447C653-14F3-4C21-8F4C-3DF9E36CD52B}" dt="2026-01-27T06:57:32.323" v="17" actId="11"/>
          <ac:spMkLst>
            <pc:docMk/>
            <pc:sldMk cId="1953564398" sldId="429"/>
            <ac:spMk id="8" creationId="{CDB42CB5-1628-38E9-97A7-BBBD34EF3653}"/>
          </ac:spMkLst>
        </pc:spChg>
      </pc:sldChg>
      <pc:sldChg chg="modSp mod modAnim">
        <pc:chgData name="Tremblay-Levesque, Lc" userId="7ecf09e2-ede2-4bee-acaf-8d7f758face1" providerId="ADAL" clId="{C447C653-14F3-4C21-8F4C-3DF9E36CD52B}" dt="2026-02-11T08:50:09.175" v="151" actId="20577"/>
        <pc:sldMkLst>
          <pc:docMk/>
          <pc:sldMk cId="2139634700" sldId="430"/>
        </pc:sldMkLst>
        <pc:spChg chg="mod">
          <ac:chgData name="Tremblay-Levesque, Lc" userId="7ecf09e2-ede2-4bee-acaf-8d7f758face1" providerId="ADAL" clId="{C447C653-14F3-4C21-8F4C-3DF9E36CD52B}" dt="2026-02-11T08:22:39.514" v="86" actId="20577"/>
          <ac:spMkLst>
            <pc:docMk/>
            <pc:sldMk cId="2139634700" sldId="430"/>
            <ac:spMk id="4" creationId="{29D2B56E-3CB5-92DA-2AC3-439E6384A00C}"/>
          </ac:spMkLst>
        </pc:spChg>
        <pc:spChg chg="mod">
          <ac:chgData name="Tremblay-Levesque, Lc" userId="7ecf09e2-ede2-4bee-acaf-8d7f758face1" providerId="ADAL" clId="{C447C653-14F3-4C21-8F4C-3DF9E36CD52B}" dt="2026-02-11T08:50:09.175" v="151" actId="20577"/>
          <ac:spMkLst>
            <pc:docMk/>
            <pc:sldMk cId="2139634700" sldId="430"/>
            <ac:spMk id="8" creationId="{15E36F44-E6F2-C24F-06F7-BD92C233B896}"/>
          </ac:spMkLst>
        </pc:spChg>
      </pc:sldChg>
      <pc:sldChg chg="modSp mod">
        <pc:chgData name="Tremblay-Levesque, Lc" userId="7ecf09e2-ede2-4bee-acaf-8d7f758face1" providerId="ADAL" clId="{C447C653-14F3-4C21-8F4C-3DF9E36CD52B}" dt="2026-02-11T08:49:59.247" v="149" actId="20577"/>
        <pc:sldMkLst>
          <pc:docMk/>
          <pc:sldMk cId="3235772311" sldId="431"/>
        </pc:sldMkLst>
        <pc:spChg chg="mod">
          <ac:chgData name="Tremblay-Levesque, Lc" userId="7ecf09e2-ede2-4bee-acaf-8d7f758face1" providerId="ADAL" clId="{C447C653-14F3-4C21-8F4C-3DF9E36CD52B}" dt="2026-02-11T08:49:59.247" v="149" actId="20577"/>
          <ac:spMkLst>
            <pc:docMk/>
            <pc:sldMk cId="3235772311" sldId="431"/>
            <ac:spMk id="8" creationId="{C6BDA8F5-4096-3381-22A1-8FBA5ADE4616}"/>
          </ac:spMkLst>
        </pc:spChg>
        <pc:picChg chg="mod">
          <ac:chgData name="Tremblay-Levesque, Lc" userId="7ecf09e2-ede2-4bee-acaf-8d7f758face1" providerId="ADAL" clId="{C447C653-14F3-4C21-8F4C-3DF9E36CD52B}" dt="2026-01-18T15:52:13.557" v="6" actId="1036"/>
          <ac:picMkLst>
            <pc:docMk/>
            <pc:sldMk cId="3235772311" sldId="431"/>
            <ac:picMk id="6" creationId="{802BD9E3-7D9E-E774-87BF-227BBD855092}"/>
          </ac:picMkLst>
        </pc:picChg>
      </pc:sldChg>
      <pc:sldChg chg="addSp delSp modSp mod">
        <pc:chgData name="Tremblay-Levesque, Lc" userId="7ecf09e2-ede2-4bee-acaf-8d7f758face1" providerId="ADAL" clId="{C447C653-14F3-4C21-8F4C-3DF9E36CD52B}" dt="2026-01-18T15:52:41.566" v="12" actId="1036"/>
        <pc:sldMkLst>
          <pc:docMk/>
          <pc:sldMk cId="3490571693" sldId="432"/>
        </pc:sldMkLst>
        <pc:picChg chg="add mod">
          <ac:chgData name="Tremblay-Levesque, Lc" userId="7ecf09e2-ede2-4bee-acaf-8d7f758face1" providerId="ADAL" clId="{C447C653-14F3-4C21-8F4C-3DF9E36CD52B}" dt="2026-01-18T15:52:41.566" v="12" actId="1036"/>
          <ac:picMkLst>
            <pc:docMk/>
            <pc:sldMk cId="3490571693" sldId="432"/>
            <ac:picMk id="2" creationId="{79AC14AA-9DF0-B992-B101-C5418EF7AC4A}"/>
          </ac:picMkLst>
        </pc:picChg>
      </pc:sldChg>
      <pc:sldChg chg="modSp add mod modAnim">
        <pc:chgData name="Tremblay-Levesque, Lc" userId="7ecf09e2-ede2-4bee-acaf-8d7f758face1" providerId="ADAL" clId="{C447C653-14F3-4C21-8F4C-3DF9E36CD52B}" dt="2026-02-11T08:25:27.136" v="112" actId="20577"/>
        <pc:sldMkLst>
          <pc:docMk/>
          <pc:sldMk cId="4124860216" sldId="433"/>
        </pc:sldMkLst>
        <pc:spChg chg="mod">
          <ac:chgData name="Tremblay-Levesque, Lc" userId="7ecf09e2-ede2-4bee-acaf-8d7f758face1" providerId="ADAL" clId="{C447C653-14F3-4C21-8F4C-3DF9E36CD52B}" dt="2026-02-11T08:21:45.612" v="71" actId="20577"/>
          <ac:spMkLst>
            <pc:docMk/>
            <pc:sldMk cId="4124860216" sldId="433"/>
            <ac:spMk id="4" creationId="{F20CF5C9-C0C9-4945-D894-D0DF076AB497}"/>
          </ac:spMkLst>
        </pc:spChg>
        <pc:spChg chg="mod">
          <ac:chgData name="Tremblay-Levesque, Lc" userId="7ecf09e2-ede2-4bee-acaf-8d7f758face1" providerId="ADAL" clId="{C447C653-14F3-4C21-8F4C-3DF9E36CD52B}" dt="2026-02-11T08:25:27.136" v="112" actId="20577"/>
          <ac:spMkLst>
            <pc:docMk/>
            <pc:sldMk cId="4124860216" sldId="433"/>
            <ac:spMk id="8" creationId="{127289CA-7E4C-AE52-EF1E-C027D871BBD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0E920-579B-49BB-85D6-930A76F3FB34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56A6C-7C0A-44AF-BE42-491E5F20FC90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65989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7BF20-AEE6-D116-DF1E-BDEBC3646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C6C4AD-1EFC-20A2-3D7E-BAA56BE1CF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E4CFEF-6107-7F77-5ADD-E0096F643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E5AAA7-24F0-53EB-5A38-F1C6FA0241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9AC3C6-63B0-4911-BED8-5D1C8503C01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255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FA5BA-6793-727D-EF05-F8A0FF514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12BF23-5F65-40CC-B05D-B097372CE6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9F4936-F421-3C46-A460-6194D27C8D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685234-01E1-89F9-13C9-6004908AAC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9AC3C6-63B0-4911-BED8-5D1C8503C01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395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00126-25C9-2400-C03C-9D9ED9FA0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ADE65A-EE64-1632-ED37-7A483A643B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63E408-DF33-9B46-389F-82A28A1282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29A92F-98FF-D0F4-5F78-BEC2D93E11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9AC3C6-63B0-4911-BED8-5D1C8503C01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388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A2A3E-0FE9-44AA-D44F-4F3A4B5F5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DE22B8-4C57-95B6-3AFA-F8265913F7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0AD52A-1005-A452-93D9-7DB47E235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6C060-F331-AF78-A486-FF151B01E0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9AC3C6-63B0-4911-BED8-5D1C8503C01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400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E2169-A7EE-4FE9-8082-AC2AF4CC0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C7650D-BC3E-7565-14AE-D23D692EFE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045534-8198-832A-1DED-2A4AA61BEF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E6C1B5-999E-405A-A1F8-AA569E75DA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9AC3C6-63B0-4911-BED8-5D1C8503C01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671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79401-E138-86CE-E0E8-575DE30D3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BFC966-5C16-7A65-1EFD-DEA8DEA45E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DB138F-B1B6-705E-7EEC-16CBB52BC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436F78-B687-4EBE-C7E7-8625461B7F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9AC3C6-63B0-4911-BED8-5D1C8503C01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64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D0C39-5554-9253-53FC-E8DE518A1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016FAB-EB67-FA45-81B5-3BE6D158EF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64FF32-51B2-F94F-3749-96C762FA41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825E4C-ABFE-D0F4-A047-41E92FDB37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9AC3C6-63B0-4911-BED8-5D1C8503C01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379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0EF89-7972-947F-02C1-C8797B90D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F2968E-A97A-62E0-18F9-DABD7389E9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C7D05D-8389-2CDA-49B7-3685D7CF0E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B8FB6-0C20-0EFC-39F9-B105E7840E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9AC3C6-63B0-4911-BED8-5D1C8503C01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6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8D8AF-7712-E3EC-9061-91081F6DB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E53486-3C9D-1F33-A658-79A67F95C3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81E60-98EB-31C0-9A0A-95AD5A30E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79A05-A963-36E6-D9F1-665A3C066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91B16-B8D2-172E-F0E6-91FA2D862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33142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84E97-AF0D-8121-BC02-0F0AB90E3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524415-7A48-85D2-0113-4C4A00E2C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E89B2-EE4A-33B3-963B-1E49E7CE2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C9243-F4F4-A6EE-1B36-4F343A321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CEC1F-F141-C386-CF13-F91C663E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15616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79E4F9-082B-B1DA-0088-FF4763FA5F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0519F1-95F1-BE4E-FD09-63A658FBE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D1140-94E7-3BA2-6130-09F41ACED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3CCA7-420B-F406-08F0-7603D312A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BD05E-71C5-CAC9-E380-695821139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80451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صفحة داخلية 1" userDrawn="1">
  <p:cSld name="2_صفحة داخلية 1">
    <p:bg>
      <p:bgPr>
        <a:solidFill>
          <a:srgbClr val="C1884B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CE73412A-DED2-F12E-B641-0E10CE0DB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050" y="1206735"/>
            <a:ext cx="5841185" cy="4696779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 i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sz="60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“We depend on land for our survival. Yet, we treat it like dirt.”</a:t>
            </a:r>
            <a:br>
              <a:rPr lang="en-US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en-US" sz="2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– UN Secretary-General António Guterres</a:t>
            </a:r>
            <a:br>
              <a:rPr lang="en-US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br>
              <a:rPr lang="en-US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50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7E35B-4234-4F71-14F8-AD62F8560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1AC6A-37C3-B459-C76A-7FCAE9478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78D75-2812-C120-F9DA-D6EB5B3F9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99CFF-C374-9E6B-9ED3-90654ADC0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BF992-FE16-95BE-D6AF-5F4534E38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839692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4A14F-6D1F-FFD3-32FA-31EC2BCC7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71AC73-A9B5-ADCD-A4CD-C3FD1D49A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8DDC7-F6D9-1B15-9B0E-5B7947BD5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E4BD6-C18E-D2CB-B25C-9B6EE5EFF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2B9AB-A4CB-07C8-7038-C80B58490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5271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BF1A2-45D3-23C9-119D-8C4116266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9B51F-C471-6D81-1F83-7C9C4A559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00386-D5B9-ECB4-89EB-DE380374F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FE8BB-3879-3642-72C2-2C64DF064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4FB96-C3E2-5618-9E52-348F1C42F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D0DA6F-7530-7615-4E25-7C611DE61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80577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F2165-E779-DE63-C033-61FE21D49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472850-D430-B217-FE2F-AEEA693AD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AB76E9-A424-2517-5DEE-DA23E41AC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A0E674-4940-31EC-1AAE-29EBF2E2BA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561FFF-69CB-0A44-AD63-36D190195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CCAEBF-FC9E-37DD-C3EF-6274AC79C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F9F851-F46B-B24A-5940-E3B43A0A6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592257-E16C-75E8-319D-891CC050D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05804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7B4CF-4B80-D377-29F3-7C4E1920E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159338-70EF-E993-13B1-7DBC0A52A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12D5F-DA16-C853-0167-56B9B8CBB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7D71E9-8B11-00D5-3016-37F9E8FC9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0597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C7727D-9C56-C8CE-300D-12E60DDE6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503132-C5D0-358A-F610-E8B8CD626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B211B9-AFBC-8EC0-4434-AE9202DB9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1482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FF5CB-7C81-A147-31D1-FB2569D44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23935-8EA2-F065-FAE7-CCE1C8FD6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7BC3E-CAE2-684F-1815-B63DBB9C9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9B1CE-F385-0953-9B35-3D0DCE9B6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D15732-6BA4-FF48-0E24-B05A96A1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4B0A2-5968-C3E2-35C1-5648FECD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48433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20FB3-FD3A-8263-5F83-4A40D50B4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8CE1D0-E3D3-4FB2-E569-B15CDC480B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CA70E1-F678-255C-E1D6-1EDF8F333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47C9D-D4C8-CBBD-DBCA-857A3317B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6BB7F-103E-D9A1-2A7F-2ED020AE1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2627D3-9C85-B5B5-76B5-E3BF9919E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3534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93CEE8-29BF-DF9F-824D-3992FEB82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12EA8-B443-3E27-CED6-9D7333493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F1E45-A6B1-0F78-53D9-2BA7FFE20F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04EABA-4C77-4BC1-AA85-7A7550E0DB09}" type="datetimeFigureOut">
              <a:rPr lang="en-BE" smtClean="0"/>
              <a:t>11/02/2026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69B6E-53ED-A83E-E5A6-6C28A78ED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EC090-7409-A0C2-6B73-E03CCCAA3D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9A3CDD-7A4C-4E87-9CD6-D60A6B67A29E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77039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45C25-2C8B-8E69-21F0-BB765F24A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17771AA-FBE0-7CCC-7819-35CFCF28CECB}"/>
              </a:ext>
            </a:extLst>
          </p:cNvPr>
          <p:cNvSpPr txBox="1"/>
          <p:nvPr/>
        </p:nvSpPr>
        <p:spPr>
          <a:xfrm>
            <a:off x="805538" y="581531"/>
            <a:ext cx="9876913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200" b="1" dirty="0">
                <a:solidFill>
                  <a:prstClr val="whit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Recommendations for WEFE4MED </a:t>
            </a:r>
            <a:r>
              <a:rPr lang="en-GB" sz="7200" b="1" dirty="0" err="1">
                <a:solidFill>
                  <a:prstClr val="whit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NCoP</a:t>
            </a:r>
            <a:r>
              <a:rPr lang="en-GB" sz="7200" b="1" dirty="0">
                <a:solidFill>
                  <a:prstClr val="whit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Sustainability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BDA8F5-4096-3381-22A1-8FBA5ADE4616}"/>
              </a:ext>
            </a:extLst>
          </p:cNvPr>
          <p:cNvSpPr txBox="1"/>
          <p:nvPr/>
        </p:nvSpPr>
        <p:spPr>
          <a:xfrm>
            <a:off x="805538" y="4240822"/>
            <a:ext cx="8243571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bg1"/>
                </a:solidFill>
              </a:rPr>
              <a:t>26 recommendations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bg1"/>
                </a:solidFill>
              </a:rPr>
              <a:t>Derived from 26 interviewees (20 consortium partners, 3 Project Advisory Board members, and 3 key informant community representatives) between October and December 2025.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6" name="Picture 5" descr="A logo with a drop of water and sun&#10;&#10;Description automatically generated">
            <a:extLst>
              <a:ext uri="{FF2B5EF4-FFF2-40B4-BE49-F238E27FC236}">
                <a16:creationId xmlns:a16="http://schemas.microsoft.com/office/drawing/2014/main" id="{802BD9E3-7D9E-E774-87BF-227BBD85509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" t="4636" r="66448" b="-8152"/>
          <a:stretch/>
        </p:blipFill>
        <p:spPr>
          <a:xfrm>
            <a:off x="9269119" y="4258074"/>
            <a:ext cx="2826663" cy="282143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235772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4E529-41F2-593E-3095-8FE0818CA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20CF5C9-C0C9-4945-D894-D0DF076AB497}"/>
              </a:ext>
            </a:extLst>
          </p:cNvPr>
          <p:cNvSpPr txBox="1"/>
          <p:nvPr/>
        </p:nvSpPr>
        <p:spPr>
          <a:xfrm>
            <a:off x="805538" y="581531"/>
            <a:ext cx="9876913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200" b="1" dirty="0">
                <a:solidFill>
                  <a:prstClr val="whit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Thematic Clusters of Recommendations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7289CA-7E4C-AE52-EF1E-C027D871BBD9}"/>
              </a:ext>
            </a:extLst>
          </p:cNvPr>
          <p:cNvSpPr txBox="1"/>
          <p:nvPr/>
        </p:nvSpPr>
        <p:spPr>
          <a:xfrm>
            <a:off x="805538" y="3023116"/>
            <a:ext cx="8243571" cy="4447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lvl="0" indent="-514350">
              <a:buAutoNum type="romanLcParenBoth"/>
              <a:defRPr/>
            </a:pPr>
            <a:r>
              <a:rPr lang="en-GB" sz="3200" b="1" dirty="0">
                <a:solidFill>
                  <a:prstClr val="whit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Enhance outreach, peripheral participation, and onboarding (6)</a:t>
            </a:r>
          </a:p>
          <a:p>
            <a:pPr marL="514350" indent="-514350">
              <a:buFontTx/>
              <a:buAutoNum type="romanLcParenBoth"/>
              <a:defRPr/>
            </a:pPr>
            <a:r>
              <a:rPr lang="en-GB" sz="3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Strengthen community identity, feeling of belonging, and mutual trust (11)</a:t>
            </a:r>
          </a:p>
          <a:p>
            <a:pPr marL="514350" indent="-514350">
              <a:buFontTx/>
              <a:buAutoNum type="romanLcParenBoth"/>
              <a:defRPr/>
            </a:pPr>
            <a:r>
              <a:rPr lang="en-GB" sz="3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Strengthen governance, coordinated decision-making, and distributed leadership (9)</a:t>
            </a:r>
            <a:endParaRPr lang="en-US" sz="32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514350" lvl="0" indent="-514350">
              <a:buAutoNum type="romanLcParenBoth"/>
              <a:defRPr/>
            </a:pPr>
            <a:endParaRPr lang="en-GB" sz="2400" b="1" dirty="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defRPr/>
            </a:pPr>
            <a:endParaRPr lang="en-US" sz="1000" dirty="0">
              <a:solidFill>
                <a:prstClr val="white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6" name="Picture 5" descr="A logo with a drop of water and sun&#10;&#10;Description automatically generated">
            <a:extLst>
              <a:ext uri="{FF2B5EF4-FFF2-40B4-BE49-F238E27FC236}">
                <a16:creationId xmlns:a16="http://schemas.microsoft.com/office/drawing/2014/main" id="{21E0855D-2AD9-EDE0-61F5-B262A395F37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" t="4636" r="66448" b="-8152"/>
          <a:stretch/>
        </p:blipFill>
        <p:spPr>
          <a:xfrm>
            <a:off x="9269119" y="4258074"/>
            <a:ext cx="2826663" cy="282143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12486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DEA23-EB5D-ADB4-13B1-1458142E6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1D8B76-4B15-04F1-E0F9-FED8E52FCC9C}"/>
              </a:ext>
            </a:extLst>
          </p:cNvPr>
          <p:cNvSpPr txBox="1"/>
          <p:nvPr/>
        </p:nvSpPr>
        <p:spPr>
          <a:xfrm>
            <a:off x="805538" y="581532"/>
            <a:ext cx="11175666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0" b="1" dirty="0">
                <a:solidFill>
                  <a:prstClr val="whit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</a:t>
            </a:r>
            <a:r>
              <a:rPr lang="en-GB" sz="6000" b="1" dirty="0" err="1">
                <a:solidFill>
                  <a:prstClr val="whit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</a:t>
            </a:r>
            <a:r>
              <a:rPr lang="en-GB" sz="6000" b="1" dirty="0">
                <a:solidFill>
                  <a:prstClr val="whit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 Enhance outreach, peripheral participation, and onboarding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795669-4644-40E7-7019-6D58CDFCEEFC}"/>
              </a:ext>
            </a:extLst>
          </p:cNvPr>
          <p:cNvSpPr txBox="1"/>
          <p:nvPr/>
        </p:nvSpPr>
        <p:spPr>
          <a:xfrm>
            <a:off x="805538" y="2835624"/>
            <a:ext cx="8868301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Develop a clear and accessible FAQ page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Establish a “welcome wagon” approach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Organize periodic welcome wagon meetings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Strengthen one-to-one communication and engagement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Foster country-level WEFE dialogues and forums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GB" sz="2400" b="1" dirty="0">
                <a:solidFill>
                  <a:schemeClr val="bg1"/>
                </a:solidFill>
              </a:rPr>
              <a:t>Expand engagement beyond PRIMA-funded projects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6" name="Picture 5" descr="A logo with a drop of water and sun&#10;&#10;Description automatically generated">
            <a:extLst>
              <a:ext uri="{FF2B5EF4-FFF2-40B4-BE49-F238E27FC236}">
                <a16:creationId xmlns:a16="http://schemas.microsoft.com/office/drawing/2014/main" id="{4EDF82B2-B703-880B-EE03-26C02C4A33D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" t="4636" r="66448" b="-8152"/>
          <a:stretch/>
        </p:blipFill>
        <p:spPr>
          <a:xfrm>
            <a:off x="10682451" y="5556828"/>
            <a:ext cx="1433288" cy="143063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95944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04B0A-A66D-116F-48EF-3052E2A83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5048E7-7317-298F-DC7C-3762CFBBFE15}"/>
              </a:ext>
            </a:extLst>
          </p:cNvPr>
          <p:cNvSpPr txBox="1"/>
          <p:nvPr/>
        </p:nvSpPr>
        <p:spPr>
          <a:xfrm>
            <a:off x="796992" y="257535"/>
            <a:ext cx="11175666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6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Strengthen community identity, feeling of belonging, and mutual trust</a:t>
            </a:r>
            <a:endParaRPr lang="en-US" sz="60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F6889E-A2D7-C68F-07F2-2894D12AA4CC}"/>
              </a:ext>
            </a:extLst>
          </p:cNvPr>
          <p:cNvSpPr txBox="1"/>
          <p:nvPr/>
        </p:nvSpPr>
        <p:spPr>
          <a:xfrm>
            <a:off x="796992" y="3297333"/>
            <a:ext cx="9885459" cy="3077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 startAt="7"/>
            </a:pPr>
            <a:r>
              <a:rPr lang="en-GB" sz="2400" b="1" dirty="0">
                <a:solidFill>
                  <a:schemeClr val="bg1"/>
                </a:solidFill>
              </a:rPr>
              <a:t>Introduce an “About the </a:t>
            </a:r>
            <a:r>
              <a:rPr lang="en-GB" sz="2400" b="1" dirty="0" err="1">
                <a:solidFill>
                  <a:schemeClr val="bg1"/>
                </a:solidFill>
              </a:rPr>
              <a:t>NCoP</a:t>
            </a:r>
            <a:r>
              <a:rPr lang="en-GB" sz="2400" b="1" dirty="0">
                <a:solidFill>
                  <a:schemeClr val="bg1"/>
                </a:solidFill>
              </a:rPr>
              <a:t>” video on the landing page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7"/>
            </a:pPr>
            <a:r>
              <a:rPr lang="en-GB" sz="2400" b="1" dirty="0">
                <a:solidFill>
                  <a:schemeClr val="bg1"/>
                </a:solidFill>
              </a:rPr>
              <a:t>Create a “Who’s Who” section on the Knowledge Hub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7"/>
            </a:pPr>
            <a:r>
              <a:rPr lang="en-GB" sz="2400" b="1" dirty="0">
                <a:solidFill>
                  <a:schemeClr val="bg1"/>
                </a:solidFill>
              </a:rPr>
              <a:t>Establish monthly community-wide meetings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7"/>
            </a:pPr>
            <a:r>
              <a:rPr lang="en-GB" sz="2400" b="1" dirty="0">
                <a:solidFill>
                  <a:schemeClr val="bg1"/>
                </a:solidFill>
              </a:rPr>
              <a:t>Develop a WhatsApp group and support informal meetups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7"/>
            </a:pPr>
            <a:r>
              <a:rPr lang="en-GB" sz="2400" b="1" dirty="0">
                <a:solidFill>
                  <a:schemeClr val="bg1"/>
                </a:solidFill>
              </a:rPr>
              <a:t>Increase one-to-one exchange with and among demo leaders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7"/>
            </a:pPr>
            <a:r>
              <a:rPr lang="en-GB" sz="2400" b="1" dirty="0">
                <a:solidFill>
                  <a:schemeClr val="bg1"/>
                </a:solidFill>
              </a:rPr>
              <a:t>Introduce micro-volunteering opportunities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6" name="Picture 5" descr="A logo with a drop of water and sun&#10;&#10;Description automatically generated">
            <a:extLst>
              <a:ext uri="{FF2B5EF4-FFF2-40B4-BE49-F238E27FC236}">
                <a16:creationId xmlns:a16="http://schemas.microsoft.com/office/drawing/2014/main" id="{9E38B002-0C2F-B1BF-7166-09718398AB5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" t="4636" r="66448" b="-8152"/>
          <a:stretch/>
        </p:blipFill>
        <p:spPr>
          <a:xfrm>
            <a:off x="10682451" y="5556828"/>
            <a:ext cx="1433288" cy="143063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2882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93908-8587-4D6C-02AC-F6DD27C85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12C75C7-176C-7D45-FF83-429E3FF824AB}"/>
              </a:ext>
            </a:extLst>
          </p:cNvPr>
          <p:cNvSpPr txBox="1"/>
          <p:nvPr/>
        </p:nvSpPr>
        <p:spPr>
          <a:xfrm>
            <a:off x="796992" y="266080"/>
            <a:ext cx="11175666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6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ii. Strengthen community identity, feeling of belonging, and mutual trust (cont.)</a:t>
            </a:r>
            <a:endParaRPr lang="en-US" sz="60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B42CB5-1628-38E9-97A7-BBBD34EF3653}"/>
              </a:ext>
            </a:extLst>
          </p:cNvPr>
          <p:cNvSpPr txBox="1"/>
          <p:nvPr/>
        </p:nvSpPr>
        <p:spPr>
          <a:xfrm>
            <a:off x="796992" y="3271326"/>
            <a:ext cx="9885459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 startAt="13"/>
            </a:pPr>
            <a:r>
              <a:rPr lang="en-GB" sz="2400" b="1" dirty="0">
                <a:solidFill>
                  <a:schemeClr val="bg1"/>
                </a:solidFill>
              </a:rPr>
              <a:t>Produce video interviews / </a:t>
            </a:r>
            <a:r>
              <a:rPr lang="en-GB" sz="2400" b="1" dirty="0" err="1">
                <a:solidFill>
                  <a:schemeClr val="bg1"/>
                </a:solidFill>
              </a:rPr>
              <a:t>MyNexus</a:t>
            </a:r>
            <a:r>
              <a:rPr lang="en-GB" sz="2400" b="1" dirty="0">
                <a:solidFill>
                  <a:schemeClr val="bg1"/>
                </a:solidFill>
              </a:rPr>
              <a:t> stories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13"/>
            </a:pPr>
            <a:r>
              <a:rPr lang="en-GB" sz="2400" b="1" dirty="0">
                <a:solidFill>
                  <a:schemeClr val="bg1"/>
                </a:solidFill>
              </a:rPr>
              <a:t>Recognize, give visibility to, and empower community champions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13"/>
            </a:pPr>
            <a:r>
              <a:rPr lang="en-GB" sz="2400" b="1" dirty="0">
                <a:solidFill>
                  <a:schemeClr val="bg1"/>
                </a:solidFill>
              </a:rPr>
              <a:t>Document value creation stories and develop an impact counter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13"/>
            </a:pPr>
            <a:r>
              <a:rPr lang="en-GB" sz="2400" b="1" dirty="0">
                <a:solidFill>
                  <a:schemeClr val="bg1"/>
                </a:solidFill>
              </a:rPr>
              <a:t>Shift the narrative from “community as a service” to “community as a social learning space”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 startAt="13"/>
            </a:pPr>
            <a:r>
              <a:rPr lang="en-GB" sz="2400" b="1" dirty="0">
                <a:solidFill>
                  <a:schemeClr val="bg1"/>
                </a:solidFill>
              </a:rPr>
              <a:t>Promote and democratize the WEFE4MED brand and logo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6" name="Picture 5" descr="A logo with a drop of water and sun&#10;&#10;Description automatically generated">
            <a:extLst>
              <a:ext uri="{FF2B5EF4-FFF2-40B4-BE49-F238E27FC236}">
                <a16:creationId xmlns:a16="http://schemas.microsoft.com/office/drawing/2014/main" id="{C6ABDBC3-E9BB-3BD9-6396-5559E709A8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" t="4636" r="66448" b="-8152"/>
          <a:stretch/>
        </p:blipFill>
        <p:spPr>
          <a:xfrm>
            <a:off x="10682451" y="5556828"/>
            <a:ext cx="1433288" cy="143063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95356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4A22A-0947-1947-E7A8-70A2C323A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6AB380F-C5BA-7DA0-E148-54379E9EEBC4}"/>
              </a:ext>
            </a:extLst>
          </p:cNvPr>
          <p:cNvSpPr txBox="1"/>
          <p:nvPr/>
        </p:nvSpPr>
        <p:spPr>
          <a:xfrm>
            <a:off x="796992" y="163531"/>
            <a:ext cx="11175666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6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iii. Strengthen governance, coordinated decision-making, and distributed leadership</a:t>
            </a:r>
            <a:endParaRPr lang="en-US" sz="60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C0E49A-90B9-ED66-9033-96D213A0B2A1}"/>
              </a:ext>
            </a:extLst>
          </p:cNvPr>
          <p:cNvSpPr txBox="1"/>
          <p:nvPr/>
        </p:nvSpPr>
        <p:spPr>
          <a:xfrm>
            <a:off x="865359" y="3340064"/>
            <a:ext cx="9817092" cy="2693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 startAt="18"/>
            </a:pPr>
            <a:r>
              <a:rPr lang="en-BE" sz="2400" b="1" dirty="0">
                <a:solidFill>
                  <a:schemeClr val="bg1"/>
                </a:solidFill>
              </a:rPr>
              <a:t>Differentiate between project and community structures</a:t>
            </a:r>
          </a:p>
          <a:p>
            <a:pPr marL="457200" lvl="0" indent="-457200">
              <a:buFont typeface="+mj-lt"/>
              <a:buAutoNum type="arabicPeriod" startAt="18"/>
            </a:pPr>
            <a:r>
              <a:rPr lang="en-BE" sz="2400" b="1" dirty="0">
                <a:solidFill>
                  <a:schemeClr val="bg1"/>
                </a:solidFill>
              </a:rPr>
              <a:t>Hold one-to-one check-in meetings between the consortium lead and each partner</a:t>
            </a:r>
          </a:p>
          <a:p>
            <a:pPr marL="457200" lvl="0" indent="-457200">
              <a:buFont typeface="+mj-lt"/>
              <a:buAutoNum type="arabicPeriod" startAt="18"/>
            </a:pPr>
            <a:r>
              <a:rPr lang="en-BE" sz="2400" b="1" dirty="0">
                <a:solidFill>
                  <a:schemeClr val="bg1"/>
                </a:solidFill>
              </a:rPr>
              <a:t>Strengthen consortium task forces</a:t>
            </a:r>
          </a:p>
          <a:p>
            <a:pPr marL="457200" lvl="0" indent="-457200">
              <a:buFont typeface="+mj-lt"/>
              <a:buAutoNum type="arabicPeriod" startAt="18"/>
            </a:pPr>
            <a:r>
              <a:rPr lang="en-BE" sz="2400" b="1" dirty="0">
                <a:solidFill>
                  <a:schemeClr val="bg1"/>
                </a:solidFill>
              </a:rPr>
              <a:t>Enforce deadlines and mutual accountability within the consortium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6" name="Picture 5" descr="A logo with a drop of water and sun&#10;&#10;Description automatically generated">
            <a:extLst>
              <a:ext uri="{FF2B5EF4-FFF2-40B4-BE49-F238E27FC236}">
                <a16:creationId xmlns:a16="http://schemas.microsoft.com/office/drawing/2014/main" id="{5267B8F3-53B4-6AE0-53D2-B5D95545FB7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" t="4636" r="66448" b="-8152"/>
          <a:stretch/>
        </p:blipFill>
        <p:spPr>
          <a:xfrm>
            <a:off x="10682451" y="5556828"/>
            <a:ext cx="1433288" cy="143063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19045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F08DF-C70D-2292-AF95-A65B336C6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D2B56E-3CB5-92DA-2AC3-439E6384A00C}"/>
              </a:ext>
            </a:extLst>
          </p:cNvPr>
          <p:cNvSpPr txBox="1"/>
          <p:nvPr/>
        </p:nvSpPr>
        <p:spPr>
          <a:xfrm>
            <a:off x="796992" y="163531"/>
            <a:ext cx="11175666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6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iii. Strengthen governance, coordinated decision-making, and distributed leadership</a:t>
            </a:r>
            <a:endParaRPr lang="en-US" sz="60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36F44-E6F2-C24F-06F7-BD92C233B896}"/>
              </a:ext>
            </a:extLst>
          </p:cNvPr>
          <p:cNvSpPr txBox="1"/>
          <p:nvPr/>
        </p:nvSpPr>
        <p:spPr>
          <a:xfrm>
            <a:off x="865359" y="3297333"/>
            <a:ext cx="9817092" cy="3062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schemeClr val="bg1"/>
                </a:solidFill>
              </a:rPr>
              <a:t>22.</a:t>
            </a:r>
            <a:r>
              <a:rPr lang="en-BE" sz="2400" b="1" dirty="0">
                <a:solidFill>
                  <a:schemeClr val="bg1"/>
                </a:solidFill>
              </a:rPr>
              <a:t>Establish member-led working groups or thematic clusters</a:t>
            </a:r>
          </a:p>
          <a:p>
            <a:pPr lvl="0"/>
            <a:r>
              <a:rPr lang="en-US" sz="2400" b="1" dirty="0">
                <a:solidFill>
                  <a:schemeClr val="bg1"/>
                </a:solidFill>
              </a:rPr>
              <a:t>23.</a:t>
            </a:r>
            <a:r>
              <a:rPr lang="en-BE" sz="2400" b="1" dirty="0">
                <a:solidFill>
                  <a:schemeClr val="bg1"/>
                </a:solidFill>
              </a:rPr>
              <a:t>Launch a call for applications for working group chairs</a:t>
            </a:r>
            <a:endParaRPr lang="en-US" sz="2400" b="1" dirty="0">
              <a:solidFill>
                <a:schemeClr val="bg1"/>
              </a:solidFill>
            </a:endParaRPr>
          </a:p>
          <a:p>
            <a:pPr lvl="0"/>
            <a:r>
              <a:rPr lang="en-US" sz="2400" b="1" dirty="0">
                <a:solidFill>
                  <a:schemeClr val="bg1"/>
                </a:solidFill>
              </a:rPr>
              <a:t>24. </a:t>
            </a:r>
            <a:r>
              <a:rPr lang="en-BE" sz="2400" b="1" dirty="0">
                <a:solidFill>
                  <a:schemeClr val="bg1"/>
                </a:solidFill>
              </a:rPr>
              <a:t>Secure resources for a community and platform moderator</a:t>
            </a:r>
          </a:p>
          <a:p>
            <a:pPr lvl="0"/>
            <a:r>
              <a:rPr lang="en-US" sz="2400" b="1" dirty="0">
                <a:solidFill>
                  <a:schemeClr val="bg1"/>
                </a:solidFill>
              </a:rPr>
              <a:t>25. </a:t>
            </a:r>
            <a:r>
              <a:rPr lang="en-BE" sz="2400" b="1" dirty="0">
                <a:solidFill>
                  <a:schemeClr val="bg1"/>
                </a:solidFill>
              </a:rPr>
              <a:t>Embed WEFE4MED contributions as a requirement in future PRIMA-funded WEFE projects</a:t>
            </a:r>
          </a:p>
          <a:p>
            <a:pPr lvl="0"/>
            <a:r>
              <a:rPr lang="en-US" sz="2400" b="1">
                <a:solidFill>
                  <a:schemeClr val="bg1"/>
                </a:solidFill>
              </a:rPr>
              <a:t>26. </a:t>
            </a:r>
            <a:r>
              <a:rPr lang="en-BE" sz="2400" b="1" dirty="0">
                <a:solidFill>
                  <a:schemeClr val="bg1"/>
                </a:solidFill>
              </a:rPr>
              <a:t>Seek strategic alignment with Euro-Mediterranean institutional and political processes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</a:endParaRPr>
          </a:p>
        </p:txBody>
      </p:sp>
      <p:pic>
        <p:nvPicPr>
          <p:cNvPr id="6" name="Picture 5" descr="A logo with a drop of water and sun&#10;&#10;Description automatically generated">
            <a:extLst>
              <a:ext uri="{FF2B5EF4-FFF2-40B4-BE49-F238E27FC236}">
                <a16:creationId xmlns:a16="http://schemas.microsoft.com/office/drawing/2014/main" id="{DDC3F651-D063-7FAE-C3F3-94BE61C041E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" t="4636" r="66448" b="-8152"/>
          <a:stretch/>
        </p:blipFill>
        <p:spPr>
          <a:xfrm>
            <a:off x="10682451" y="5556828"/>
            <a:ext cx="1433288" cy="143063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13963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E8740-B458-5EEC-500D-8A57005B2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508376-A145-0160-43CD-08F59810736B}"/>
              </a:ext>
            </a:extLst>
          </p:cNvPr>
          <p:cNvSpPr txBox="1"/>
          <p:nvPr/>
        </p:nvSpPr>
        <p:spPr>
          <a:xfrm>
            <a:off x="934935" y="1720217"/>
            <a:ext cx="8062417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200" b="1" dirty="0">
                <a:solidFill>
                  <a:prstClr val="white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Discussion on Next Steps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1" descr="A logo with a drop of water and sun&#10;&#10;Description automatically generated">
            <a:extLst>
              <a:ext uri="{FF2B5EF4-FFF2-40B4-BE49-F238E27FC236}">
                <a16:creationId xmlns:a16="http://schemas.microsoft.com/office/drawing/2014/main" id="{79AC14AA-9DF0-B992-B101-C5418EF7AC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" t="4636" r="66448" b="-8152"/>
          <a:stretch/>
        </p:blipFill>
        <p:spPr>
          <a:xfrm>
            <a:off x="9269119" y="4268465"/>
            <a:ext cx="2826663" cy="282143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490571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366</Words>
  <Application>Microsoft Office PowerPoint</Application>
  <PresentationFormat>Widescreen</PresentationFormat>
  <Paragraphs>48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Tremblay-Levesque, Lc</dc:creator>
  <cp:lastModifiedBy>Tremblay-Levesque, Lc</cp:lastModifiedBy>
  <cp:revision>1</cp:revision>
  <dcterms:created xsi:type="dcterms:W3CDTF">2026-01-18T15:45:20Z</dcterms:created>
  <dcterms:modified xsi:type="dcterms:W3CDTF">2026-02-11T08:50:09Z</dcterms:modified>
</cp:coreProperties>
</file>